
<file path=[Content_Types].xml><?xml version="1.0" encoding="utf-8"?>
<Types xmlns="http://schemas.openxmlformats.org/package/2006/content-types">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1.xml"/>
  <Override ContentType="application/vnd.openxmlformats-officedocument.theme+xml" PartName="/ppt/theme/theme1.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Lst>
  <p:sldSz cy="6858000" cx="12192000"/>
  <p:notesSz cx="6858000" cy="12192000"/>
  <p:defaultTextStyle>
    <a:defPPr lvl="0"/>
    <a:lvl1pPr defTabSz="914400" eaLnBrk="1" hangingPunct="1" latinLnBrk="0" lvl="0" marL="0" rtl="0" algn="l">
      <a:defRPr kern="1200" sz="1800">
        <a:solidFill>
          <a:schemeClr val="tx1"/>
        </a:solidFill>
        <a:latin typeface="+mn-lt"/>
        <a:ea typeface="+mn-ea"/>
        <a:cs typeface="+mn-cs"/>
      </a:defRPr>
    </a:lvl1pPr>
    <a:lvl2pPr defTabSz="914400" eaLnBrk="1" hangingPunct="1" latinLnBrk="0" lvl="1" marL="457200" rtl="0" algn="l">
      <a:defRPr kern="1200" sz="1800">
        <a:solidFill>
          <a:schemeClr val="tx1"/>
        </a:solidFill>
        <a:latin typeface="+mn-lt"/>
        <a:ea typeface="+mn-ea"/>
        <a:cs typeface="+mn-cs"/>
      </a:defRPr>
    </a:lvl2pPr>
    <a:lvl3pPr defTabSz="914400" eaLnBrk="1" hangingPunct="1" latinLnBrk="0" lvl="2" marL="914400" rtl="0" algn="l">
      <a:defRPr kern="1200" sz="1800">
        <a:solidFill>
          <a:schemeClr val="tx1"/>
        </a:solidFill>
        <a:latin typeface="+mn-lt"/>
        <a:ea typeface="+mn-ea"/>
        <a:cs typeface="+mn-cs"/>
      </a:defRPr>
    </a:lvl3pPr>
    <a:lvl4pPr defTabSz="914400" eaLnBrk="1" hangingPunct="1" latinLnBrk="0" lvl="3" marL="1371600" rtl="0" algn="l">
      <a:defRPr kern="1200" sz="1800">
        <a:solidFill>
          <a:schemeClr val="tx1"/>
        </a:solidFill>
        <a:latin typeface="+mn-lt"/>
        <a:ea typeface="+mn-ea"/>
        <a:cs typeface="+mn-cs"/>
      </a:defRPr>
    </a:lvl4pPr>
    <a:lvl5pPr defTabSz="914400" eaLnBrk="1" hangingPunct="1" latinLnBrk="0" lvl="4" marL="1828800" rtl="0" algn="l">
      <a:defRPr kern="1200" sz="1800">
        <a:solidFill>
          <a:schemeClr val="tx1"/>
        </a:solidFill>
        <a:latin typeface="+mn-lt"/>
        <a:ea typeface="+mn-ea"/>
        <a:cs typeface="+mn-cs"/>
      </a:defRPr>
    </a:lvl5pPr>
    <a:lvl6pPr defTabSz="914400" eaLnBrk="1" hangingPunct="1" latinLnBrk="0" lvl="5" marL="2286000" rtl="0" algn="l">
      <a:defRPr kern="1200" sz="1800">
        <a:solidFill>
          <a:schemeClr val="tx1"/>
        </a:solidFill>
        <a:latin typeface="+mn-lt"/>
        <a:ea typeface="+mn-ea"/>
        <a:cs typeface="+mn-cs"/>
      </a:defRPr>
    </a:lvl6pPr>
    <a:lvl7pPr defTabSz="914400" eaLnBrk="1" hangingPunct="1" latinLnBrk="0" lvl="6" marL="2743200" rtl="0" algn="l">
      <a:defRPr kern="1200" sz="1800">
        <a:solidFill>
          <a:schemeClr val="tx1"/>
        </a:solidFill>
        <a:latin typeface="+mn-lt"/>
        <a:ea typeface="+mn-ea"/>
        <a:cs typeface="+mn-cs"/>
      </a:defRPr>
    </a:lvl7pPr>
    <a:lvl8pPr defTabSz="914400" eaLnBrk="1" hangingPunct="1" latinLnBrk="0" lvl="7" marL="3200400" rtl="0" algn="l">
      <a:defRPr kern="1200" sz="1800">
        <a:solidFill>
          <a:schemeClr val="tx1"/>
        </a:solidFill>
        <a:latin typeface="+mn-lt"/>
        <a:ea typeface="+mn-ea"/>
        <a:cs typeface="+mn-cs"/>
      </a:defRPr>
    </a:lvl8pPr>
    <a:lvl9pPr defTabSz="914400" eaLnBrk="1" hangingPunct="1" latinLnBrk="0" lvl="8" marL="3657600" rtl="0" algn="l">
      <a:defRPr kern="1200" sz="1800">
        <a:solidFill>
          <a:schemeClr val="tx1"/>
        </a:solidFill>
        <a:latin typeface="+mn-lt"/>
        <a:ea typeface="+mn-ea"/>
        <a:cs typeface="+mn-cs"/>
      </a:defRPr>
    </a:lvl9pPr>
  </p:defaultTextStyle>
</p:presentation>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1.xml"/><Relationship Id="rId3" Type="http://schemas.openxmlformats.org/officeDocument/2006/relationships/slideMaster" Target="slideMasters/slideMaster1.xml"/><Relationship Id="rId4" Type="http://schemas.openxmlformats.org/officeDocument/2006/relationships/notesMaster" Target="notesMasters/notesMaster1.xml"/><Relationship Id="rId10" Type="http://schemas.openxmlformats.org/officeDocument/2006/relationships/slide" Target="slides/slide6.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1.png"/><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1.png"/><Relationship Id="rId4" Type="http://schemas.openxmlformats.org/officeDocument/2006/relationships/image" Target="../media/image-5-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 name="Shape 9"/>
        <p:cNvGrpSpPr/>
        <p:nvPr/>
      </p:nvGrpSpPr>
      <p:grpSpPr>
        <a:xfrm>
          <a:off x="0" y="0"/>
          <a:ext cx="0" cy="0"/>
          <a:chOff x="0" y="0"/>
          <a:chExt cx="0" cy="0"/>
        </a:xfrm>
      </p:grpSpPr>
      <p:pic>
        <p:nvPicPr>
          <p:cNvPr descr="preencoded.png" id="10" name="Google Shape;10;p1"/>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preencoded.png" id="11" name="Google Shape;11;p1"/>
          <p:cNvPicPr preferRelativeResize="0"/>
          <p:nvPr/>
        </p:nvPicPr>
        <p:blipFill rotWithShape="1">
          <a:blip r:embed="rId4">
            <a:alphaModFix/>
          </a:blip>
          <a:srcRect b="0" l="0" r="0" t="0"/>
          <a:stretch/>
        </p:blipFill>
        <p:spPr>
          <a:xfrm>
            <a:off x="831273" y="498764"/>
            <a:ext cx="4804757" cy="4804756"/>
          </a:xfrm>
          <a:prstGeom prst="rect">
            <a:avLst/>
          </a:prstGeom>
          <a:noFill/>
          <a:ln>
            <a:noFill/>
          </a:ln>
        </p:spPr>
      </p:pic>
      <p:sp>
        <p:nvSpPr>
          <p:cNvPr id="12" name="Google Shape;12;p1"/>
          <p:cNvSpPr/>
          <p:nvPr/>
        </p:nvSpPr>
        <p:spPr>
          <a:xfrm>
            <a:off x="6234545" y="4987636"/>
            <a:ext cx="7481400" cy="4323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 name="Google Shape;13;p1"/>
          <p:cNvSpPr/>
          <p:nvPr/>
        </p:nvSpPr>
        <p:spPr>
          <a:xfrm>
            <a:off x="6234550" y="1248973"/>
            <a:ext cx="5985000" cy="8388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2200"/>
              <a:buFont typeface="Calibri"/>
              <a:buNone/>
            </a:pPr>
            <a:r>
              <a:t/>
            </a:r>
            <a:endParaRPr b="1" sz="2200">
              <a:latin typeface="Calibri"/>
              <a:ea typeface="Calibri"/>
              <a:cs typeface="Calibri"/>
              <a:sym typeface="Calibri"/>
            </a:endParaRPr>
          </a:p>
          <a:p>
            <a:pPr indent="0" lvl="0" marL="0" marR="0" rtl="0" algn="l">
              <a:spcBef>
                <a:spcPts val="0"/>
              </a:spcBef>
              <a:spcAft>
                <a:spcPts val="0"/>
              </a:spcAft>
              <a:buClr>
                <a:srgbClr val="000000"/>
              </a:buClr>
              <a:buSzPts val="2200"/>
              <a:buFont typeface="Calibri"/>
              <a:buNone/>
            </a:pPr>
            <a:r>
              <a:rPr b="1" lang="en-US" sz="2200">
                <a:latin typeface="Calibri"/>
                <a:ea typeface="Calibri"/>
                <a:cs typeface="Calibri"/>
                <a:sym typeface="Calibri"/>
              </a:rPr>
              <a:t>Introduction to infections</a:t>
            </a:r>
            <a:endParaRPr b="1" sz="2200">
              <a:latin typeface="Calibri"/>
              <a:ea typeface="Calibri"/>
              <a:cs typeface="Calibri"/>
              <a:sym typeface="Calibri"/>
            </a:endParaRPr>
          </a:p>
        </p:txBody>
      </p:sp>
      <p:sp>
        <p:nvSpPr>
          <p:cNvPr id="14" name="Google Shape;14;p1"/>
          <p:cNvSpPr/>
          <p:nvPr/>
        </p:nvSpPr>
        <p:spPr>
          <a:xfrm>
            <a:off x="6234550" y="2327586"/>
            <a:ext cx="5818800" cy="2976000"/>
          </a:xfrm>
          <a:prstGeom prst="rect">
            <a:avLst/>
          </a:prstGeom>
          <a:noFill/>
          <a:ln>
            <a:noFill/>
          </a:ln>
        </p:spPr>
        <p:txBody>
          <a:bodyPr anchorCtr="0" anchor="t" bIns="45700" lIns="91425" spcFirstLastPara="1" rIns="91425" wrap="square" tIns="45700">
            <a:noAutofit/>
          </a:bodyPr>
          <a:lstStyle/>
          <a:p>
            <a:pPr indent="0" lvl="0" marL="0" marR="0" rtl="0" algn="l">
              <a:lnSpc>
                <a:spcPct val="157142"/>
              </a:lnSpc>
              <a:spcBef>
                <a:spcPts val="0"/>
              </a:spcBef>
              <a:spcAft>
                <a:spcPts val="0"/>
              </a:spcAft>
              <a:buNone/>
            </a:pPr>
            <a:r>
              <a:rPr i="0" lang="en-US" sz="1800" u="none" cap="none" strike="noStrike">
                <a:solidFill>
                  <a:srgbClr val="000000"/>
                </a:solidFill>
                <a:latin typeface="Calibri"/>
                <a:ea typeface="Calibri"/>
                <a:cs typeface="Calibri"/>
                <a:sym typeface="Calibri"/>
              </a:rPr>
              <a:t>Good day. Today I would like to present a topic called “Infections in Medicine: Types, Characteristics, and Clinical Importance. ”</a:t>
            </a:r>
            <a:endParaRPr i="0" sz="1800" u="none" cap="none" strike="noStrike">
              <a:solidFill>
                <a:schemeClr val="dk1"/>
              </a:solidFill>
              <a:latin typeface="Calibri"/>
              <a:ea typeface="Calibri"/>
              <a:cs typeface="Calibri"/>
              <a:sym typeface="Calibri"/>
            </a:endParaRPr>
          </a:p>
          <a:p>
            <a:pPr indent="0" lvl="0" marL="0" marR="0" rtl="0" algn="l">
              <a:lnSpc>
                <a:spcPct val="157142"/>
              </a:lnSpc>
              <a:spcBef>
                <a:spcPts val="0"/>
              </a:spcBef>
              <a:spcAft>
                <a:spcPts val="0"/>
              </a:spcAft>
              <a:buNone/>
            </a:pPr>
            <a:r>
              <a:rPr b="1" i="0" lang="en-US" sz="1800" u="none" cap="none" strike="noStrike">
                <a:solidFill>
                  <a:srgbClr val="000000"/>
                </a:solidFill>
                <a:latin typeface="Calibri"/>
                <a:ea typeface="Calibri"/>
                <a:cs typeface="Calibri"/>
                <a:sym typeface="Calibri"/>
              </a:rPr>
              <a:t>An infection</a:t>
            </a:r>
            <a:r>
              <a:rPr i="0" lang="en-US" sz="1800" u="none" cap="none" strike="noStrike">
                <a:solidFill>
                  <a:srgbClr val="000000"/>
                </a:solidFill>
                <a:latin typeface="Calibri"/>
                <a:ea typeface="Calibri"/>
                <a:cs typeface="Calibri"/>
                <a:sym typeface="Calibri"/>
              </a:rPr>
              <a:t> is a pathological process that occurs when pathogenic microorganisms invade the human body, multiply, and cause disease.</a:t>
            </a:r>
            <a:endParaRPr i="0" sz="18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 name="Shape 15"/>
        <p:cNvGrpSpPr/>
        <p:nvPr/>
      </p:nvGrpSpPr>
      <p:grpSpPr>
        <a:xfrm>
          <a:off x="0" y="0"/>
          <a:ext cx="0" cy="0"/>
          <a:chOff x="0" y="0"/>
          <a:chExt cx="0" cy="0"/>
        </a:xfrm>
      </p:grpSpPr>
      <p:pic>
        <p:nvPicPr>
          <p:cNvPr descr="preencoded.png" id="16" name="Google Shape;16;p2"/>
          <p:cNvPicPr preferRelativeResize="0"/>
          <p:nvPr/>
        </p:nvPicPr>
        <p:blipFill rotWithShape="1">
          <a:blip r:embed="rId3">
            <a:alphaModFix/>
          </a:blip>
          <a:srcRect b="0" l="0" r="0" t="0"/>
          <a:stretch/>
        </p:blipFill>
        <p:spPr>
          <a:xfrm>
            <a:off x="973675" y="750225"/>
            <a:ext cx="13301774" cy="5815776"/>
          </a:xfrm>
          <a:prstGeom prst="rect">
            <a:avLst/>
          </a:prstGeom>
          <a:noFill/>
          <a:ln>
            <a:noFill/>
          </a:ln>
        </p:spPr>
      </p:pic>
      <p:sp>
        <p:nvSpPr>
          <p:cNvPr id="17" name="Google Shape;17;p2"/>
          <p:cNvSpPr/>
          <p:nvPr/>
        </p:nvSpPr>
        <p:spPr>
          <a:xfrm>
            <a:off x="1454727" y="750224"/>
            <a:ext cx="10141500" cy="582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2200"/>
              <a:buFont typeface="Calibri"/>
              <a:buNone/>
            </a:pPr>
            <a:r>
              <a:rPr b="1" lang="en-US" sz="2200">
                <a:latin typeface="Calibri"/>
                <a:ea typeface="Calibri"/>
                <a:cs typeface="Calibri"/>
                <a:sym typeface="Calibri"/>
              </a:rPr>
              <a:t>Mechanisms of infection</a:t>
            </a:r>
            <a:endParaRPr b="0" i="0" sz="2200" u="none" cap="none" strike="noStrike">
              <a:solidFill>
                <a:schemeClr val="dk1"/>
              </a:solidFill>
              <a:latin typeface="Calibri"/>
              <a:ea typeface="Calibri"/>
              <a:cs typeface="Calibri"/>
              <a:sym typeface="Calibri"/>
            </a:endParaRPr>
          </a:p>
        </p:txBody>
      </p:sp>
      <p:sp>
        <p:nvSpPr>
          <p:cNvPr id="18" name="Google Shape;18;p2"/>
          <p:cNvSpPr/>
          <p:nvPr/>
        </p:nvSpPr>
        <p:spPr>
          <a:xfrm>
            <a:off x="1454727" y="2078182"/>
            <a:ext cx="9975300" cy="930900"/>
          </a:xfrm>
          <a:prstGeom prst="rect">
            <a:avLst/>
          </a:prstGeom>
          <a:noFill/>
          <a:ln>
            <a:noFill/>
          </a:ln>
        </p:spPr>
        <p:txBody>
          <a:bodyPr anchorCtr="0" anchor="t" bIns="45700" lIns="91425" spcFirstLastPara="1" rIns="91425" wrap="square" tIns="45700">
            <a:noAutofit/>
          </a:bodyPr>
          <a:lstStyle/>
          <a:p>
            <a:pPr indent="0" lvl="0" marL="0" marR="0" rtl="0" algn="l">
              <a:lnSpc>
                <a:spcPct val="157142"/>
              </a:lnSpc>
              <a:spcBef>
                <a:spcPts val="0"/>
              </a:spcBef>
              <a:spcAft>
                <a:spcPts val="0"/>
              </a:spcAft>
              <a:buClr>
                <a:srgbClr val="000000"/>
              </a:buClr>
              <a:buSzPts val="1400"/>
              <a:buFont typeface="Calibri"/>
              <a:buNone/>
            </a:pPr>
            <a:r>
              <a:rPr b="0" i="0" lang="en-US" sz="1800" u="none" cap="none" strike="noStrike">
                <a:solidFill>
                  <a:srgbClr val="000000"/>
                </a:solidFill>
                <a:latin typeface="Calibri"/>
                <a:ea typeface="Calibri"/>
                <a:cs typeface="Calibri"/>
                <a:sym typeface="Calibri"/>
              </a:rPr>
              <a:t>These microorganisms can damage tissues and lead to different clinical symptoms. Infectious diseases are one of the major causes of morbidity and mortality worldwide and remain a significant challenge for modern medicine. Early detection and appropriate treatment are crucial for reducing the impact of infectious diseases on public health.</a:t>
            </a:r>
            <a:endParaRPr b="0" i="0" sz="1800" u="none" cap="none" strike="noStrike">
              <a:solidFill>
                <a:schemeClr val="dk1"/>
              </a:solidFill>
              <a:latin typeface="Calibri"/>
              <a:ea typeface="Calibri"/>
              <a:cs typeface="Calibri"/>
              <a:sym typeface="Calibri"/>
            </a:endParaRPr>
          </a:p>
        </p:txBody>
      </p:sp>
      <p:sp>
        <p:nvSpPr>
          <p:cNvPr id="19" name="Google Shape;19;p2"/>
          <p:cNvSpPr/>
          <p:nvPr/>
        </p:nvSpPr>
        <p:spPr>
          <a:xfrm>
            <a:off x="1454725" y="4040504"/>
            <a:ext cx="9975300" cy="1111500"/>
          </a:xfrm>
          <a:prstGeom prst="rect">
            <a:avLst/>
          </a:prstGeom>
          <a:noFill/>
          <a:ln>
            <a:noFill/>
          </a:ln>
        </p:spPr>
        <p:txBody>
          <a:bodyPr anchorCtr="0" anchor="t" bIns="45700" lIns="91425" spcFirstLastPara="1" rIns="91425" wrap="square" tIns="45700">
            <a:noAutofit/>
          </a:bodyPr>
          <a:lstStyle/>
          <a:p>
            <a:pPr indent="0" lvl="0" marL="0" marR="0" rtl="0" algn="l">
              <a:lnSpc>
                <a:spcPct val="157142"/>
              </a:lnSpc>
              <a:spcBef>
                <a:spcPts val="0"/>
              </a:spcBef>
              <a:spcAft>
                <a:spcPts val="0"/>
              </a:spcAft>
              <a:buClr>
                <a:srgbClr val="000000"/>
              </a:buClr>
              <a:buSzPts val="1400"/>
              <a:buFont typeface="Calibri"/>
              <a:buNone/>
            </a:pPr>
            <a:r>
              <a:rPr b="0" i="0" lang="en-US" sz="1800" u="none" cap="none" strike="noStrike">
                <a:solidFill>
                  <a:srgbClr val="000000"/>
                </a:solidFill>
                <a:latin typeface="Calibri"/>
                <a:ea typeface="Calibri"/>
                <a:cs typeface="Calibri"/>
                <a:sym typeface="Calibri"/>
              </a:rPr>
              <a:t>Research into new vaccines and antibiotics continues to be a priority to combat these threats effectively.</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 name="Shape 20"/>
        <p:cNvGrpSpPr/>
        <p:nvPr/>
      </p:nvGrpSpPr>
      <p:grpSpPr>
        <a:xfrm>
          <a:off x="0" y="0"/>
          <a:ext cx="0" cy="0"/>
          <a:chOff x="0" y="0"/>
          <a:chExt cx="0" cy="0"/>
        </a:xfrm>
      </p:grpSpPr>
      <p:pic>
        <p:nvPicPr>
          <p:cNvPr descr="preencoded.png" id="21" name="Google Shape;21;p3"/>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preencoded.png" id="22" name="Google Shape;22;p3"/>
          <p:cNvPicPr preferRelativeResize="0"/>
          <p:nvPr/>
        </p:nvPicPr>
        <p:blipFill rotWithShape="1">
          <a:blip r:embed="rId4">
            <a:alphaModFix/>
          </a:blip>
          <a:srcRect b="0" l="0" r="0" t="0"/>
          <a:stretch/>
        </p:blipFill>
        <p:spPr>
          <a:xfrm>
            <a:off x="6995160" y="498764"/>
            <a:ext cx="4680065" cy="6051665"/>
          </a:xfrm>
          <a:prstGeom prst="rect">
            <a:avLst/>
          </a:prstGeom>
          <a:noFill/>
          <a:ln>
            <a:noFill/>
          </a:ln>
        </p:spPr>
      </p:pic>
      <p:sp>
        <p:nvSpPr>
          <p:cNvPr id="23" name="Google Shape;23;p3"/>
          <p:cNvSpPr/>
          <p:nvPr/>
        </p:nvSpPr>
        <p:spPr>
          <a:xfrm>
            <a:off x="831273" y="1082733"/>
            <a:ext cx="5985300" cy="981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2200"/>
              <a:buFont typeface="Calibri"/>
              <a:buNone/>
            </a:pPr>
            <a:r>
              <a:rPr b="1" lang="en-US" sz="2200">
                <a:latin typeface="Calibri"/>
                <a:ea typeface="Calibri"/>
                <a:cs typeface="Calibri"/>
                <a:sym typeface="Calibri"/>
              </a:rPr>
              <a:t>Main types of infectious agents</a:t>
            </a:r>
            <a:endParaRPr b="0" i="0" sz="2200" u="none" cap="none" strike="noStrike">
              <a:solidFill>
                <a:schemeClr val="dk1"/>
              </a:solidFill>
              <a:latin typeface="Calibri"/>
              <a:ea typeface="Calibri"/>
              <a:cs typeface="Calibri"/>
              <a:sym typeface="Calibri"/>
            </a:endParaRPr>
          </a:p>
        </p:txBody>
      </p:sp>
      <p:sp>
        <p:nvSpPr>
          <p:cNvPr id="24" name="Google Shape;24;p3"/>
          <p:cNvSpPr/>
          <p:nvPr/>
        </p:nvSpPr>
        <p:spPr>
          <a:xfrm>
            <a:off x="831275" y="2078167"/>
            <a:ext cx="5818800" cy="1419300"/>
          </a:xfrm>
          <a:prstGeom prst="rect">
            <a:avLst/>
          </a:prstGeom>
          <a:noFill/>
          <a:ln>
            <a:noFill/>
          </a:ln>
        </p:spPr>
        <p:txBody>
          <a:bodyPr anchorCtr="0" anchor="t" bIns="45700" lIns="91425" spcFirstLastPara="1" rIns="91425" wrap="square" tIns="45700">
            <a:noAutofit/>
          </a:bodyPr>
          <a:lstStyle/>
          <a:p>
            <a:pPr indent="0" lvl="0" marL="0" marR="0" rtl="0" algn="l">
              <a:lnSpc>
                <a:spcPct val="157142"/>
              </a:lnSpc>
              <a:spcBef>
                <a:spcPts val="0"/>
              </a:spcBef>
              <a:spcAft>
                <a:spcPts val="0"/>
              </a:spcAft>
              <a:buClr>
                <a:srgbClr val="000000"/>
              </a:buClr>
              <a:buSzPts val="1400"/>
              <a:buFont typeface="Calibri"/>
              <a:buNone/>
            </a:pPr>
            <a:r>
              <a:rPr b="0" i="0" lang="en-US" sz="1800" u="none" cap="none" strike="noStrike">
                <a:solidFill>
                  <a:srgbClr val="000000"/>
                </a:solidFill>
                <a:latin typeface="Calibri"/>
                <a:ea typeface="Calibri"/>
                <a:cs typeface="Calibri"/>
                <a:sym typeface="Calibri"/>
              </a:rPr>
              <a:t>There are five main types of infectious agents that cause diseases in humans: </a:t>
            </a:r>
            <a:r>
              <a:rPr b="1" i="0" lang="en-US" sz="1800" u="none" cap="none" strike="noStrike">
                <a:solidFill>
                  <a:srgbClr val="000000"/>
                </a:solidFill>
                <a:latin typeface="Calibri"/>
                <a:ea typeface="Calibri"/>
                <a:cs typeface="Calibri"/>
                <a:sym typeface="Calibri"/>
              </a:rPr>
              <a:t>bacteria, viruses, fungi, parasites, and prions.</a:t>
            </a:r>
            <a:endParaRPr b="1" i="0" sz="1800" u="none" cap="none" strike="noStrike">
              <a:solidFill>
                <a:schemeClr val="dk1"/>
              </a:solidFill>
              <a:latin typeface="Calibri"/>
              <a:ea typeface="Calibri"/>
              <a:cs typeface="Calibri"/>
              <a:sym typeface="Calibri"/>
            </a:endParaRPr>
          </a:p>
        </p:txBody>
      </p:sp>
      <p:sp>
        <p:nvSpPr>
          <p:cNvPr id="25" name="Google Shape;25;p3"/>
          <p:cNvSpPr/>
          <p:nvPr/>
        </p:nvSpPr>
        <p:spPr>
          <a:xfrm>
            <a:off x="831273" y="3740727"/>
            <a:ext cx="5818800" cy="1180500"/>
          </a:xfrm>
          <a:prstGeom prst="rect">
            <a:avLst/>
          </a:prstGeom>
          <a:noFill/>
          <a:ln>
            <a:noFill/>
          </a:ln>
        </p:spPr>
        <p:txBody>
          <a:bodyPr anchorCtr="0" anchor="t" bIns="45700" lIns="91425" spcFirstLastPara="1" rIns="91425" wrap="square" tIns="45700">
            <a:noAutofit/>
          </a:bodyPr>
          <a:lstStyle/>
          <a:p>
            <a:pPr indent="0" lvl="0" marL="0" marR="0" rtl="0" algn="l">
              <a:lnSpc>
                <a:spcPct val="157142"/>
              </a:lnSpc>
              <a:spcBef>
                <a:spcPts val="0"/>
              </a:spcBef>
              <a:spcAft>
                <a:spcPts val="0"/>
              </a:spcAft>
              <a:buClr>
                <a:srgbClr val="000000"/>
              </a:buClr>
              <a:buSzPts val="1400"/>
              <a:buFont typeface="Calibri"/>
              <a:buNone/>
            </a:pPr>
            <a:r>
              <a:rPr b="0" i="0" lang="en-US" sz="1800" u="none" cap="none" strike="noStrike">
                <a:solidFill>
                  <a:srgbClr val="000000"/>
                </a:solidFill>
                <a:latin typeface="Calibri"/>
                <a:ea typeface="Calibri"/>
                <a:cs typeface="Calibri"/>
                <a:sym typeface="Calibri"/>
              </a:rPr>
              <a:t>Each type of infectious agent has unique characteristics and mechanisms of action, which determine the methods of diagnosis and treatment. Some infectious diseases can be prevented through vaccination and good hygiene practices.</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 name="Shape 26"/>
        <p:cNvGrpSpPr/>
        <p:nvPr/>
      </p:nvGrpSpPr>
      <p:grpSpPr>
        <a:xfrm>
          <a:off x="0" y="0"/>
          <a:ext cx="0" cy="0"/>
          <a:chOff x="0" y="0"/>
          <a:chExt cx="0" cy="0"/>
        </a:xfrm>
      </p:grpSpPr>
      <p:pic>
        <p:nvPicPr>
          <p:cNvPr descr="preencoded.png" id="27" name="Google Shape;27;p4"/>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8" name="Google Shape;28;p4"/>
          <p:cNvSpPr/>
          <p:nvPr/>
        </p:nvSpPr>
        <p:spPr>
          <a:xfrm>
            <a:off x="1454727" y="750224"/>
            <a:ext cx="10141500" cy="582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2200"/>
              <a:buFont typeface="Calibri"/>
              <a:buNone/>
            </a:pPr>
            <a:r>
              <a:rPr b="1" lang="en-US" sz="2200">
                <a:latin typeface="Calibri"/>
                <a:ea typeface="Calibri"/>
                <a:cs typeface="Calibri"/>
                <a:sym typeface="Calibri"/>
              </a:rPr>
              <a:t>Bacterial infection</a:t>
            </a:r>
            <a:endParaRPr b="0" i="0" sz="2200" u="none" cap="none" strike="noStrike">
              <a:solidFill>
                <a:schemeClr val="dk1"/>
              </a:solidFill>
              <a:latin typeface="Calibri"/>
              <a:ea typeface="Calibri"/>
              <a:cs typeface="Calibri"/>
              <a:sym typeface="Calibri"/>
            </a:endParaRPr>
          </a:p>
        </p:txBody>
      </p:sp>
      <p:sp>
        <p:nvSpPr>
          <p:cNvPr id="29" name="Google Shape;29;p4"/>
          <p:cNvSpPr/>
          <p:nvPr/>
        </p:nvSpPr>
        <p:spPr>
          <a:xfrm>
            <a:off x="1454727" y="2078182"/>
            <a:ext cx="9975300" cy="1180500"/>
          </a:xfrm>
          <a:prstGeom prst="rect">
            <a:avLst/>
          </a:prstGeom>
          <a:noFill/>
          <a:ln>
            <a:noFill/>
          </a:ln>
        </p:spPr>
        <p:txBody>
          <a:bodyPr anchorCtr="0" anchor="t" bIns="45700" lIns="91425" spcFirstLastPara="1" rIns="91425" wrap="square" tIns="45700">
            <a:noAutofit/>
          </a:bodyPr>
          <a:lstStyle/>
          <a:p>
            <a:pPr indent="0" lvl="0" marL="0" marR="0" rtl="0" algn="l">
              <a:lnSpc>
                <a:spcPct val="157142"/>
              </a:lnSpc>
              <a:spcBef>
                <a:spcPts val="0"/>
              </a:spcBef>
              <a:spcAft>
                <a:spcPts val="0"/>
              </a:spcAft>
              <a:buClr>
                <a:srgbClr val="000000"/>
              </a:buClr>
              <a:buSzPts val="1400"/>
              <a:buFont typeface="Calibri"/>
              <a:buNone/>
            </a:pPr>
            <a:r>
              <a:rPr b="1" i="0" lang="en-US" sz="1800" u="none" cap="none" strike="noStrike">
                <a:solidFill>
                  <a:srgbClr val="000000"/>
                </a:solidFill>
                <a:latin typeface="Calibri"/>
                <a:ea typeface="Calibri"/>
                <a:cs typeface="Calibri"/>
                <a:sym typeface="Calibri"/>
              </a:rPr>
              <a:t>Bacteria</a:t>
            </a:r>
            <a:r>
              <a:rPr b="0" i="0" lang="en-US" sz="1800" u="none" cap="none" strike="noStrike">
                <a:solidFill>
                  <a:srgbClr val="000000"/>
                </a:solidFill>
                <a:latin typeface="Calibri"/>
                <a:ea typeface="Calibri"/>
                <a:cs typeface="Calibri"/>
                <a:sym typeface="Calibri"/>
              </a:rPr>
              <a:t> are prokaryotic microorganisms that are capable of independent reproduction. Many pathogenic bacteria produce toxins that can cause serious harm to the body. Some bacterial infections can be treated with antibiotics, but the emergence of antibiotic-resistant strains poses a significant threat to public health.</a:t>
            </a:r>
            <a:endParaRPr b="0" i="0" sz="1800" u="none" cap="none" strike="noStrike">
              <a:solidFill>
                <a:schemeClr val="dk1"/>
              </a:solidFill>
              <a:latin typeface="Calibri"/>
              <a:ea typeface="Calibri"/>
              <a:cs typeface="Calibri"/>
              <a:sym typeface="Calibri"/>
            </a:endParaRPr>
          </a:p>
        </p:txBody>
      </p:sp>
      <p:sp>
        <p:nvSpPr>
          <p:cNvPr id="30" name="Google Shape;30;p4"/>
          <p:cNvSpPr/>
          <p:nvPr/>
        </p:nvSpPr>
        <p:spPr>
          <a:xfrm>
            <a:off x="1454725" y="4004646"/>
            <a:ext cx="9975300" cy="901500"/>
          </a:xfrm>
          <a:prstGeom prst="rect">
            <a:avLst/>
          </a:prstGeom>
          <a:noFill/>
          <a:ln>
            <a:noFill/>
          </a:ln>
        </p:spPr>
        <p:txBody>
          <a:bodyPr anchorCtr="0" anchor="t" bIns="45700" lIns="91425" spcFirstLastPara="1" rIns="91425" wrap="square" tIns="45700">
            <a:noAutofit/>
          </a:bodyPr>
          <a:lstStyle/>
          <a:p>
            <a:pPr indent="0" lvl="0" marL="0" marR="0" rtl="0" algn="l">
              <a:lnSpc>
                <a:spcPct val="157142"/>
              </a:lnSpc>
              <a:spcBef>
                <a:spcPts val="0"/>
              </a:spcBef>
              <a:spcAft>
                <a:spcPts val="0"/>
              </a:spcAft>
              <a:buClr>
                <a:srgbClr val="000000"/>
              </a:buClr>
              <a:buSzPts val="1400"/>
              <a:buFont typeface="Calibri"/>
              <a:buNone/>
            </a:pPr>
            <a:r>
              <a:rPr b="0" i="0" lang="en-US" sz="1800" u="none" cap="none" strike="noStrike">
                <a:solidFill>
                  <a:srgbClr val="000000"/>
                </a:solidFill>
                <a:latin typeface="Calibri"/>
                <a:ea typeface="Calibri"/>
                <a:cs typeface="Calibri"/>
                <a:sym typeface="Calibri"/>
              </a:rPr>
              <a:t>Understanding the mechanisms of bacterial infection is crucial for developing effective prevention and treatment strategies.</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 name="Shape 31"/>
        <p:cNvGrpSpPr/>
        <p:nvPr/>
      </p:nvGrpSpPr>
      <p:grpSpPr>
        <a:xfrm>
          <a:off x="0" y="0"/>
          <a:ext cx="0" cy="0"/>
          <a:chOff x="0" y="0"/>
          <a:chExt cx="0" cy="0"/>
        </a:xfrm>
      </p:grpSpPr>
      <p:pic>
        <p:nvPicPr>
          <p:cNvPr descr="preencoded.png" id="32" name="Google Shape;32;p5"/>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preencoded.png" id="33" name="Google Shape;33;p5"/>
          <p:cNvPicPr preferRelativeResize="0"/>
          <p:nvPr/>
        </p:nvPicPr>
        <p:blipFill rotWithShape="1">
          <a:blip r:embed="rId4">
            <a:alphaModFix/>
          </a:blip>
          <a:srcRect b="0" l="0" r="0" t="0"/>
          <a:stretch/>
        </p:blipFill>
        <p:spPr>
          <a:xfrm>
            <a:off x="498764" y="415636"/>
            <a:ext cx="3308465" cy="6051666"/>
          </a:xfrm>
          <a:prstGeom prst="rect">
            <a:avLst/>
          </a:prstGeom>
          <a:noFill/>
          <a:ln>
            <a:noFill/>
          </a:ln>
        </p:spPr>
      </p:pic>
      <p:sp>
        <p:nvSpPr>
          <p:cNvPr id="34" name="Google Shape;34;p5"/>
          <p:cNvSpPr/>
          <p:nvPr/>
        </p:nvSpPr>
        <p:spPr>
          <a:xfrm>
            <a:off x="4696691" y="1082733"/>
            <a:ext cx="5985300" cy="582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2200"/>
              <a:buFont typeface="Calibri"/>
              <a:buNone/>
            </a:pPr>
            <a:r>
              <a:rPr b="1" lang="en-US" sz="2200">
                <a:latin typeface="Calibri"/>
                <a:ea typeface="Calibri"/>
                <a:cs typeface="Calibri"/>
                <a:sym typeface="Calibri"/>
              </a:rPr>
              <a:t>Characteristics of bacteria</a:t>
            </a:r>
            <a:endParaRPr b="0" i="0" sz="2200" u="none" cap="none" strike="noStrike">
              <a:solidFill>
                <a:schemeClr val="dk1"/>
              </a:solidFill>
              <a:latin typeface="Calibri"/>
              <a:ea typeface="Calibri"/>
              <a:cs typeface="Calibri"/>
              <a:sym typeface="Calibri"/>
            </a:endParaRPr>
          </a:p>
        </p:txBody>
      </p:sp>
      <p:sp>
        <p:nvSpPr>
          <p:cNvPr id="35" name="Google Shape;35;p5"/>
          <p:cNvSpPr/>
          <p:nvPr/>
        </p:nvSpPr>
        <p:spPr>
          <a:xfrm>
            <a:off x="4696700" y="2078165"/>
            <a:ext cx="5818800" cy="1662600"/>
          </a:xfrm>
          <a:prstGeom prst="rect">
            <a:avLst/>
          </a:prstGeom>
          <a:noFill/>
          <a:ln>
            <a:noFill/>
          </a:ln>
        </p:spPr>
        <p:txBody>
          <a:bodyPr anchorCtr="0" anchor="t" bIns="45700" lIns="91425" spcFirstLastPara="1" rIns="91425" wrap="square" tIns="45700">
            <a:noAutofit/>
          </a:bodyPr>
          <a:lstStyle/>
          <a:p>
            <a:pPr indent="0" lvl="0" marL="0" marR="0" rtl="0" algn="l">
              <a:lnSpc>
                <a:spcPct val="157142"/>
              </a:lnSpc>
              <a:spcBef>
                <a:spcPts val="0"/>
              </a:spcBef>
              <a:spcAft>
                <a:spcPts val="0"/>
              </a:spcAft>
              <a:buClr>
                <a:srgbClr val="000000"/>
              </a:buClr>
              <a:buSzPts val="1400"/>
              <a:buFont typeface="Calibri"/>
              <a:buNone/>
            </a:pPr>
            <a:r>
              <a:rPr b="1" i="0" lang="en-US" sz="1800" u="none" cap="none" strike="noStrike">
                <a:solidFill>
                  <a:srgbClr val="000000"/>
                </a:solidFill>
                <a:latin typeface="Calibri"/>
                <a:ea typeface="Calibri"/>
                <a:cs typeface="Calibri"/>
                <a:sym typeface="Calibri"/>
              </a:rPr>
              <a:t>Bacteria</a:t>
            </a:r>
            <a:r>
              <a:rPr b="0" i="0" lang="en-US" sz="1800" u="none" cap="none" strike="noStrike">
                <a:solidFill>
                  <a:srgbClr val="000000"/>
                </a:solidFill>
                <a:latin typeface="Calibri"/>
                <a:ea typeface="Calibri"/>
                <a:cs typeface="Calibri"/>
                <a:sym typeface="Calibri"/>
              </a:rPr>
              <a:t> are prokaryotic microorganisms that are capable of independent reproduction.</a:t>
            </a:r>
            <a:endParaRPr b="0" i="0" sz="1800" u="none" cap="none" strike="noStrike">
              <a:solidFill>
                <a:schemeClr val="dk1"/>
              </a:solidFill>
              <a:latin typeface="Calibri"/>
              <a:ea typeface="Calibri"/>
              <a:cs typeface="Calibri"/>
              <a:sym typeface="Calibri"/>
            </a:endParaRPr>
          </a:p>
        </p:txBody>
      </p:sp>
      <p:sp>
        <p:nvSpPr>
          <p:cNvPr id="36" name="Google Shape;36;p5"/>
          <p:cNvSpPr/>
          <p:nvPr/>
        </p:nvSpPr>
        <p:spPr>
          <a:xfrm>
            <a:off x="4696691" y="3740727"/>
            <a:ext cx="5818800" cy="1429800"/>
          </a:xfrm>
          <a:prstGeom prst="rect">
            <a:avLst/>
          </a:prstGeom>
          <a:noFill/>
          <a:ln>
            <a:noFill/>
          </a:ln>
        </p:spPr>
        <p:txBody>
          <a:bodyPr anchorCtr="0" anchor="t" bIns="45700" lIns="91425" spcFirstLastPara="1" rIns="91425" wrap="square" tIns="45700">
            <a:noAutofit/>
          </a:bodyPr>
          <a:lstStyle/>
          <a:p>
            <a:pPr indent="0" lvl="0" marL="0" marR="0" rtl="0" algn="l">
              <a:lnSpc>
                <a:spcPct val="157142"/>
              </a:lnSpc>
              <a:spcBef>
                <a:spcPts val="0"/>
              </a:spcBef>
              <a:spcAft>
                <a:spcPts val="0"/>
              </a:spcAft>
              <a:buClr>
                <a:srgbClr val="000000"/>
              </a:buClr>
              <a:buSzPts val="1400"/>
              <a:buFont typeface="Calibri"/>
              <a:buNone/>
            </a:pPr>
            <a:r>
              <a:rPr b="0" i="0" lang="en-US" sz="1800" u="none" cap="none" strike="noStrike">
                <a:solidFill>
                  <a:srgbClr val="000000"/>
                </a:solidFill>
                <a:latin typeface="Calibri"/>
                <a:ea typeface="Calibri"/>
                <a:cs typeface="Calibri"/>
                <a:sym typeface="Calibri"/>
              </a:rPr>
              <a:t>Many pathogenic bacteria produce toxins that can cause serious harm to the body. Bacterial infections can lead to a variety of diseases, from mild to life-threatening. Rapid detection and treatment of bacterial infections are crucial for preventing the development of serious complications.</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 name="Shape 37"/>
        <p:cNvGrpSpPr/>
        <p:nvPr/>
      </p:nvGrpSpPr>
      <p:grpSpPr>
        <a:xfrm>
          <a:off x="0" y="0"/>
          <a:ext cx="0" cy="0"/>
          <a:chOff x="0" y="0"/>
          <a:chExt cx="0" cy="0"/>
        </a:xfrm>
      </p:grpSpPr>
      <p:pic>
        <p:nvPicPr>
          <p:cNvPr descr="preencoded.png" id="38" name="Google Shape;38;p6"/>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9" name="Google Shape;39;p6"/>
          <p:cNvSpPr/>
          <p:nvPr/>
        </p:nvSpPr>
        <p:spPr>
          <a:xfrm>
            <a:off x="1246900" y="2080242"/>
            <a:ext cx="10141500" cy="13743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3200"/>
              <a:buFont typeface="Calibri"/>
              <a:buNone/>
            </a:pPr>
            <a:r>
              <a:rPr b="1" lang="en-US" sz="4800">
                <a:latin typeface="Calibri"/>
                <a:ea typeface="Calibri"/>
                <a:cs typeface="Calibri"/>
                <a:sym typeface="Calibri"/>
              </a:rPr>
              <a:t>Thanks for watching!</a:t>
            </a:r>
            <a:endParaRPr b="0" i="0" sz="4800" u="none" cap="none" strike="noStrike">
              <a:solidFill>
                <a:schemeClr val="dk1"/>
              </a:solidFill>
              <a:latin typeface="Calibri"/>
              <a:ea typeface="Calibri"/>
              <a:cs typeface="Calibri"/>
              <a:sym typeface="Calibri"/>
            </a:endParaRPr>
          </a:p>
        </p:txBody>
      </p:sp>
      <p:sp>
        <p:nvSpPr>
          <p:cNvPr id="40" name="Google Shape;40;p6"/>
          <p:cNvSpPr/>
          <p:nvPr/>
        </p:nvSpPr>
        <p:spPr>
          <a:xfrm>
            <a:off x="1246909" y="3325091"/>
            <a:ext cx="9975300" cy="930900"/>
          </a:xfrm>
          <a:prstGeom prst="rect">
            <a:avLst/>
          </a:prstGeom>
          <a:noFill/>
          <a:ln>
            <a:noFill/>
          </a:ln>
        </p:spPr>
        <p:txBody>
          <a:bodyPr anchorCtr="0" anchor="t" bIns="45700" lIns="91425" spcFirstLastPara="1" rIns="91425" wrap="square" tIns="45700">
            <a:noAutofit/>
          </a:bodyPr>
          <a:lstStyle/>
          <a:p>
            <a:pPr indent="0" lvl="0" marL="0" marR="0" rtl="0" algn="l">
              <a:lnSpc>
                <a:spcPct val="157142"/>
              </a:lnSpc>
              <a:spcBef>
                <a:spcPts val="0"/>
              </a:spcBef>
              <a:spcAft>
                <a:spcPts val="0"/>
              </a:spcAft>
              <a:buClr>
                <a:srgbClr val="000000"/>
              </a:buClr>
              <a:buSzPts val="1400"/>
              <a:buFont typeface="Calibri"/>
              <a:buNone/>
            </a:pPr>
            <a:r>
              <a:t/>
            </a:r>
            <a:endParaRPr b="0" i="0" sz="14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